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58" r:id="rId3"/>
    <p:sldId id="263" r:id="rId4"/>
    <p:sldId id="297" r:id="rId5"/>
    <p:sldId id="262" r:id="rId6"/>
    <p:sldId id="307" r:id="rId7"/>
    <p:sldId id="298" r:id="rId8"/>
    <p:sldId id="299" r:id="rId9"/>
    <p:sldId id="259" r:id="rId10"/>
    <p:sldId id="300" r:id="rId11"/>
    <p:sldId id="301" r:id="rId12"/>
    <p:sldId id="260" r:id="rId13"/>
    <p:sldId id="302" r:id="rId14"/>
    <p:sldId id="303" r:id="rId15"/>
    <p:sldId id="304" r:id="rId16"/>
    <p:sldId id="305" r:id="rId17"/>
    <p:sldId id="264" r:id="rId18"/>
    <p:sldId id="308" r:id="rId19"/>
    <p:sldId id="256" r:id="rId20"/>
    <p:sldId id="257" r:id="rId21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is Fernando Castellanos Guarin" initials="LFCG" lastIdx="1" clrIdx="0">
    <p:extLst>
      <p:ext uri="{19B8F6BF-5375-455C-9EA6-DF929625EA0E}">
        <p15:presenceInfo xmlns:p15="http://schemas.microsoft.com/office/powerpoint/2012/main" userId="713444bb3a146e4d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5274"/>
    <a:srgbClr val="99151A"/>
    <a:srgbClr val="EAB2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21:29:36.36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21:29:36.36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21:29:36.36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21:29:36.36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6-02T21:29:36.367" idx="1">
    <p:pos x="10" y="1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jp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392646-4703-480F-9A62-D577520B0793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1E3CB6-DDE5-40BF-96E6-354442AA477F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008094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580" name="Google Shape;580;p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8DDBBA-F6F6-4F10-AAA1-4F7FA74CB15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699D961-BDF3-4AE6-9F46-C04B975770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493949-2BE2-4A4D-989D-F4352AA73E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3F25FE3-1444-40E9-BC67-6B16E933E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2E2910C-07E2-4D07-8F2A-4078888B4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84191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F7A15C-0174-455D-B20B-5E3EFD88B5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64CCB42-93EB-4231-B685-0B28330479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0073F60-6521-4C22-9CB7-541C3CAB5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2F431A2-6068-462B-BE93-DC303E5DC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A2494FD-33C5-4069-A0CF-76966044A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0156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7F1896-643F-4120-AF97-9FE0B4DF7B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74602D-1CA6-4DB0-A1A8-F4E7ED4EEB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CCB73A-189D-4B9B-AABC-EE7DA04D3E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ABC147F-2203-459B-850F-B6EE78D609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948128B-31D3-4FD7-80A2-4DC6F20DE6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20720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Diapositiva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100470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Título y objetos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212303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Encabezado de secció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952382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Dos objeto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88951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Comparació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952006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Solo el título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647730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En blanco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9433225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Contenido con título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21992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914286-94BA-4AF8-8602-A17A1EA8A9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5AABDB-FFB5-415E-A7DE-9F47029FA6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84C73F-379C-48E8-AE0C-4854195F96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5D7BCC7-EA50-4FA1-AB98-CA5DD5767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B5918D9-7243-4608-B3D7-B341188A9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93645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Imagen con títul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3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57131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Título y texto vertical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990689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Título vertical y texto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66547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383F63-5B46-4CE2-B2F9-30322A8A1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7F77E81-0B6D-40A6-8A4F-6D6126FA14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90E01E6-2E37-4335-8B1F-1F90FC4F2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4B2065F-67B5-4325-A413-94725B26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94BDBE-D751-4C5C-AB03-C23B5CD2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28149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24E014-F0BA-4857-9305-CC3438D5A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8C136F7-8078-4FAA-8F18-4FFBEDEE6B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81D9E27-CC95-4675-892D-4696F699C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9026B9A-6091-47B7-B20E-D18EC023D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5723BA3-17A2-42B1-B80D-411292DF2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A901D6-DFB8-4A3F-BE5D-FD41AC5F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7590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C85BC4-BF21-4238-B5AF-D0F2E5BF2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6A654F8-97C1-4FD8-B74A-899D6D8C70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4615B24-68B3-468D-9463-B2F17BC74F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E9F0A85-FAF6-43DE-AD22-E8D739E5F1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B1501FB4-88EA-4216-B917-C05CBFF6F52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B449AAD-38AC-44B1-AF2A-2CA9D2BAE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3BD9620-26A9-49DD-9416-620FB74E0B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60B1B473-BD99-4420-AD57-B55825BA4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65517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BCC7F4-84E5-4DB0-B553-DCDF78FBE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D4CBC34-DBFA-4F1A-A304-BB910826A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FD867AE6-D95E-4C35-B267-F67AAFFD8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E275207-6724-4730-9749-2499C8E8F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5529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C1BDA7D-5EC7-423E-9FF6-D1100A7CB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353622F9-C629-40E1-A0DE-3D5E364171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079624C-6D7C-42DA-AAAA-1DEE2BDFA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093950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C8253E-F755-4957-B6A7-35503F0DC3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64136D-12E7-4614-8013-FA027F3A9B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097FA10-A15C-48AE-8AC9-10892EECC4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8640958-3D87-4999-B8D8-A16FC3E07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746106-2E64-4E2F-A274-9036257FA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4FE87F4-B269-4E72-BCF6-13C8C775D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00857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1790E4-F4AB-4CC3-985D-C36276713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235055C-FBD7-4C63-B1ED-27204C40B8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032886-789C-4C6A-A21C-E8A7E20973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471255A-3086-4F98-9D04-47CDD277C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ECD9D69-5B13-46D6-BCF0-45FDCD7ED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8E4D538-4515-4669-A2B0-9D865362A1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803679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0DA4B3C-F908-4314-9F85-66DCA7D7A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85ECD85-3E5B-443D-AABF-B40D8B5E72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767E63-2AC7-4E8F-91FD-B5D8C1FB16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E8CEE-6DA4-4503-8D0B-A9CD547358A7}" type="datetimeFigureOut">
              <a:rPr lang="es-CO" smtClean="0"/>
              <a:t>2/06/2020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07F24FF-E8D7-4B33-B2E1-0B573F70E6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34ACB63-69A5-4809-99FA-A143125FBD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9AC04C-3E21-4267-803B-C754AF24922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9273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9355709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tzroeder/netron/" TargetMode="External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5.xml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Luis.castellanosg@usantoto.edu.co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rogramarfacil.com/blog/vision-artificial/instalar-opencv-python-anaconda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045937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2CCEC09-1D74-4CAB-B3BC-2D4178B45DE5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Conociendo el grafo inferencial</a:t>
            </a:r>
            <a:endParaRPr lang="es-CO" sz="3200" b="1" dirty="0">
              <a:solidFill>
                <a:srgbClr val="0D527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0CF56D6-44C1-4D37-A042-F875984DC041}"/>
              </a:ext>
            </a:extLst>
          </p:cNvPr>
          <p:cNvSpPr txBox="1"/>
          <p:nvPr/>
        </p:nvSpPr>
        <p:spPr>
          <a:xfrm>
            <a:off x="1133342" y="1287887"/>
            <a:ext cx="110586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El software </a:t>
            </a:r>
            <a:r>
              <a:rPr lang="es-CO" dirty="0" err="1"/>
              <a:t>NETRON</a:t>
            </a:r>
            <a:r>
              <a:rPr lang="es-CO" dirty="0"/>
              <a:t>, que esta disponible desde GITHUB</a:t>
            </a:r>
          </a:p>
          <a:p>
            <a:endParaRPr lang="es-CO" dirty="0"/>
          </a:p>
          <a:p>
            <a:pPr algn="ctr"/>
            <a:r>
              <a:rPr lang="es-CO" dirty="0">
                <a:hlinkClick r:id="rId3"/>
              </a:rPr>
              <a:t>https://github.com/lutzroeder/netron/</a:t>
            </a:r>
            <a:endParaRPr lang="es-CO" dirty="0"/>
          </a:p>
          <a:p>
            <a:r>
              <a:rPr lang="es-CO" dirty="0"/>
              <a:t>Nos permite visualizar los grafos resultantes del entrenamiento de una red neuronal, en este caso de </a:t>
            </a:r>
            <a:r>
              <a:rPr lang="es-CO" b="1" dirty="0" err="1"/>
              <a:t>detect.tflite</a:t>
            </a:r>
            <a:endParaRPr lang="es-CO" b="1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3617F79-9183-414E-A6D7-2DF112D15E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26536" y="2482560"/>
            <a:ext cx="7462302" cy="437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813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5A4F7B-43F8-452C-87A9-8F3C375CB7A6}"/>
              </a:ext>
            </a:extLst>
          </p:cNvPr>
          <p:cNvSpPr txBox="1"/>
          <p:nvPr/>
        </p:nvSpPr>
        <p:spPr>
          <a:xfrm>
            <a:off x="1341690" y="1384419"/>
            <a:ext cx="107164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Necesitaremos tener instalado en nuestro </a:t>
            </a:r>
            <a:r>
              <a:rPr lang="es-CO" sz="2400" dirty="0" err="1"/>
              <a:t>S.O</a:t>
            </a:r>
            <a:r>
              <a:rPr lang="es-CO" sz="2400" dirty="0"/>
              <a:t> (Windows/Linux) la librería </a:t>
            </a:r>
            <a:r>
              <a:rPr lang="es-CO" sz="2400" dirty="0" err="1"/>
              <a:t>OpenCV</a:t>
            </a:r>
            <a:r>
              <a:rPr lang="es-CO" sz="2400" dirty="0"/>
              <a:t>, quien nos permitirá tener acceso a imágenes obtenidas desde un solo archivo o desde videos, cámaras de vigilancia y a aplicarles el grafo de inferencia que construimos:</a:t>
            </a:r>
          </a:p>
          <a:p>
            <a:endParaRPr lang="es-CO" sz="2400" dirty="0"/>
          </a:p>
          <a:p>
            <a:r>
              <a:rPr lang="es-CO" sz="2400" b="1" dirty="0"/>
              <a:t>Windows</a:t>
            </a:r>
            <a:r>
              <a:rPr lang="es-CO" sz="2400" dirty="0"/>
              <a:t>: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38CF66E8-9832-4148-80A1-23E576DB23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70531" y="2597922"/>
            <a:ext cx="7921469" cy="4260078"/>
          </a:xfrm>
          <a:prstGeom prst="rect">
            <a:avLst/>
          </a:prstGeom>
        </p:spPr>
      </p:pic>
      <p:sp>
        <p:nvSpPr>
          <p:cNvPr id="23" name="Rectángulo 22">
            <a:extLst>
              <a:ext uri="{FF2B5EF4-FFF2-40B4-BE49-F238E27FC236}">
                <a16:creationId xmlns:a16="http://schemas.microsoft.com/office/drawing/2014/main" id="{CFB17852-95DA-4CA5-A334-D700AAAAB5EF}"/>
              </a:ext>
            </a:extLst>
          </p:cNvPr>
          <p:cNvSpPr/>
          <p:nvPr/>
        </p:nvSpPr>
        <p:spPr>
          <a:xfrm>
            <a:off x="1115642" y="3831859"/>
            <a:ext cx="315489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CO" dirty="0"/>
              <a:t>Ingresar a anaconda </a:t>
            </a:r>
            <a:r>
              <a:rPr lang="es-CO" b="1" dirty="0" err="1"/>
              <a:t>navigator</a:t>
            </a:r>
            <a:r>
              <a:rPr lang="es-CO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seleccionar el ambiente de </a:t>
            </a:r>
            <a:r>
              <a:rPr lang="es-CO" b="1" dirty="0"/>
              <a:t>tensorflow1_15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Clic en </a:t>
            </a:r>
            <a:r>
              <a:rPr lang="es-CO" dirty="0" err="1"/>
              <a:t>Not</a:t>
            </a:r>
            <a:r>
              <a:rPr lang="es-CO" dirty="0"/>
              <a:t> </a:t>
            </a:r>
            <a:r>
              <a:rPr lang="es-CO" dirty="0" err="1"/>
              <a:t>installed</a:t>
            </a:r>
            <a:endParaRPr lang="es-CO" dirty="0"/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Buscar la librería </a:t>
            </a:r>
            <a:r>
              <a:rPr lang="es-CO" dirty="0" err="1"/>
              <a:t>opencv</a:t>
            </a:r>
            <a:endParaRPr lang="es-CO" dirty="0"/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Seleccionar los tres componente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Dar clic en aplicar.</a:t>
            </a:r>
          </a:p>
        </p:txBody>
      </p:sp>
    </p:spTree>
    <p:extLst>
      <p:ext uri="{BB962C8B-B14F-4D97-AF65-F5344CB8AC3E}">
        <p14:creationId xmlns:p14="http://schemas.microsoft.com/office/powerpoint/2010/main" val="18285823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(Linux)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5A4F7B-43F8-452C-87A9-8F3C375CB7A6}"/>
              </a:ext>
            </a:extLst>
          </p:cNvPr>
          <p:cNvSpPr txBox="1"/>
          <p:nvPr/>
        </p:nvSpPr>
        <p:spPr>
          <a:xfrm>
            <a:off x="1341690" y="1384419"/>
            <a:ext cx="10716426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400" dirty="0"/>
              <a:t>Para Instalar </a:t>
            </a:r>
            <a:r>
              <a:rPr lang="es-CO" sz="2400" dirty="0" err="1"/>
              <a:t>OpenCV</a:t>
            </a:r>
            <a:r>
              <a:rPr lang="es-CO" sz="2400" dirty="0"/>
              <a:t> en Linux requiere un poco más de esfuerzo que en Windows (es un poco más complejo):</a:t>
            </a:r>
          </a:p>
          <a:p>
            <a:r>
              <a:rPr lang="es-CO" sz="2400" dirty="0"/>
              <a:t>En la carpeta compartida esta unos archivos tipo </a:t>
            </a:r>
            <a:r>
              <a:rPr lang="es-CO" sz="2400" dirty="0" err="1"/>
              <a:t>bash</a:t>
            </a:r>
            <a:r>
              <a:rPr lang="es-CO" sz="2400" dirty="0"/>
              <a:t> que nos automatizan los procesos .</a:t>
            </a:r>
          </a:p>
          <a:p>
            <a:pPr algn="ctr"/>
            <a:r>
              <a:rPr lang="es-CO" sz="2400" b="1" dirty="0"/>
              <a:t>\USTA-202001_7°_DEEP_LEARNING\</a:t>
            </a:r>
            <a:r>
              <a:rPr lang="es-CO" sz="2400" b="1" dirty="0" err="1"/>
              <a:t>Install_opencv_optimizacion_Linux</a:t>
            </a:r>
            <a:endParaRPr lang="es-CO" sz="2400" b="1" dirty="0"/>
          </a:p>
          <a:p>
            <a:pPr algn="ctr"/>
            <a:endParaRPr lang="es-CO" sz="2400" b="1" dirty="0"/>
          </a:p>
          <a:p>
            <a:r>
              <a:rPr lang="es-CO" sz="2000" dirty="0"/>
              <a:t>1. necesitaremos actualizar el SO y borrar algunas software (</a:t>
            </a:r>
            <a:r>
              <a:rPr lang="es-CO" sz="2000" b="1" dirty="0"/>
              <a:t>P1_linux_Optimization.sh</a:t>
            </a:r>
            <a:r>
              <a:rPr lang="es-CO" sz="2000" dirty="0"/>
              <a:t>)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88706D8-E4F7-4EAB-B188-0E916AA7C083}"/>
              </a:ext>
            </a:extLst>
          </p:cNvPr>
          <p:cNvSpPr/>
          <p:nvPr/>
        </p:nvSpPr>
        <p:spPr>
          <a:xfrm>
            <a:off x="3048000" y="4200806"/>
            <a:ext cx="9144000" cy="175432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CO" dirty="0"/>
              <a:t>sudo </a:t>
            </a:r>
            <a:r>
              <a:rPr lang="es-CO" dirty="0" err="1"/>
              <a:t>apt-get</a:t>
            </a:r>
            <a:r>
              <a:rPr lang="es-CO" dirty="0"/>
              <a:t> </a:t>
            </a:r>
            <a:r>
              <a:rPr lang="es-CO" dirty="0" err="1"/>
              <a:t>update</a:t>
            </a:r>
            <a:r>
              <a:rPr lang="es-CO" dirty="0"/>
              <a:t> --</a:t>
            </a:r>
            <a:r>
              <a:rPr lang="es-CO" dirty="0" err="1"/>
              <a:t>assume</a:t>
            </a:r>
            <a:r>
              <a:rPr lang="es-CO" dirty="0"/>
              <a:t>-yes</a:t>
            </a:r>
          </a:p>
          <a:p>
            <a:r>
              <a:rPr lang="es-CO" dirty="0"/>
              <a:t>sudo </a:t>
            </a:r>
            <a:r>
              <a:rPr lang="es-CO" dirty="0" err="1"/>
              <a:t>apt-get</a:t>
            </a:r>
            <a:r>
              <a:rPr lang="es-CO" dirty="0"/>
              <a:t> </a:t>
            </a:r>
            <a:r>
              <a:rPr lang="es-CO" dirty="0" err="1"/>
              <a:t>upgrade</a:t>
            </a:r>
            <a:r>
              <a:rPr lang="es-CO" dirty="0"/>
              <a:t> --</a:t>
            </a:r>
            <a:r>
              <a:rPr lang="es-CO" dirty="0" err="1"/>
              <a:t>assume</a:t>
            </a:r>
            <a:r>
              <a:rPr lang="es-CO" dirty="0"/>
              <a:t>-yes</a:t>
            </a:r>
          </a:p>
          <a:p>
            <a:r>
              <a:rPr lang="es-CO" dirty="0"/>
              <a:t>sudo </a:t>
            </a:r>
            <a:r>
              <a:rPr lang="es-CO" dirty="0" err="1"/>
              <a:t>apt-get</a:t>
            </a:r>
            <a:r>
              <a:rPr lang="es-CO" dirty="0"/>
              <a:t> </a:t>
            </a:r>
            <a:r>
              <a:rPr lang="es-CO" dirty="0" err="1"/>
              <a:t>clean</a:t>
            </a:r>
            <a:r>
              <a:rPr lang="es-CO" dirty="0"/>
              <a:t> --</a:t>
            </a:r>
            <a:r>
              <a:rPr lang="es-CO" dirty="0" err="1"/>
              <a:t>assume</a:t>
            </a:r>
            <a:r>
              <a:rPr lang="es-CO" dirty="0"/>
              <a:t>-yes</a:t>
            </a:r>
          </a:p>
          <a:p>
            <a:r>
              <a:rPr lang="es-CO" dirty="0"/>
              <a:t>sudo </a:t>
            </a:r>
            <a:r>
              <a:rPr lang="es-CO" dirty="0" err="1"/>
              <a:t>apt-get</a:t>
            </a:r>
            <a:r>
              <a:rPr lang="es-CO" dirty="0"/>
              <a:t> </a:t>
            </a:r>
            <a:r>
              <a:rPr lang="es-CO" dirty="0" err="1"/>
              <a:t>autoclean</a:t>
            </a:r>
            <a:r>
              <a:rPr lang="es-CO" dirty="0"/>
              <a:t> --</a:t>
            </a:r>
            <a:r>
              <a:rPr lang="es-CO" dirty="0" err="1"/>
              <a:t>assume</a:t>
            </a:r>
            <a:r>
              <a:rPr lang="es-CO" dirty="0"/>
              <a:t>-yes</a:t>
            </a:r>
          </a:p>
          <a:p>
            <a:r>
              <a:rPr lang="es-CO" dirty="0"/>
              <a:t>sudo </a:t>
            </a:r>
            <a:r>
              <a:rPr lang="es-CO" dirty="0" err="1"/>
              <a:t>apt-get</a:t>
            </a:r>
            <a:r>
              <a:rPr lang="es-CO" dirty="0"/>
              <a:t> </a:t>
            </a:r>
            <a:r>
              <a:rPr lang="es-CO" dirty="0" err="1"/>
              <a:t>install</a:t>
            </a:r>
            <a:r>
              <a:rPr lang="es-CO" dirty="0"/>
              <a:t> </a:t>
            </a:r>
            <a:r>
              <a:rPr lang="es-CO" dirty="0" err="1"/>
              <a:t>libatlas</a:t>
            </a:r>
            <a:r>
              <a:rPr lang="es-CO" dirty="0"/>
              <a:t>-base-</a:t>
            </a:r>
            <a:r>
              <a:rPr lang="es-CO" dirty="0" err="1"/>
              <a:t>dev</a:t>
            </a:r>
            <a:r>
              <a:rPr lang="es-CO" dirty="0"/>
              <a:t>  --</a:t>
            </a:r>
            <a:r>
              <a:rPr lang="es-CO" dirty="0" err="1"/>
              <a:t>assume</a:t>
            </a:r>
            <a:r>
              <a:rPr lang="es-CO" dirty="0"/>
              <a:t>-yes</a:t>
            </a:r>
          </a:p>
          <a:p>
            <a:r>
              <a:rPr lang="es-CO" dirty="0"/>
              <a:t>sudo </a:t>
            </a:r>
            <a:r>
              <a:rPr lang="es-CO" dirty="0" err="1"/>
              <a:t>shutdown</a:t>
            </a:r>
            <a:r>
              <a:rPr lang="es-CO" dirty="0"/>
              <a:t> -r </a:t>
            </a:r>
            <a:r>
              <a:rPr lang="es-CO" dirty="0" err="1"/>
              <a:t>now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70061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(Linux)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5A4F7B-43F8-452C-87A9-8F3C375CB7A6}"/>
              </a:ext>
            </a:extLst>
          </p:cNvPr>
          <p:cNvSpPr txBox="1"/>
          <p:nvPr/>
        </p:nvSpPr>
        <p:spPr>
          <a:xfrm>
            <a:off x="1170774" y="1384419"/>
            <a:ext cx="110212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2000" dirty="0"/>
              <a:t>2. Instalaremos las dependencias que se requieren para python3: </a:t>
            </a:r>
            <a:r>
              <a:rPr lang="es-CO" sz="2000" b="1" dirty="0"/>
              <a:t>P2_instalar_dependecias_openCV.sh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88706D8-E4F7-4EAB-B188-0E916AA7C083}"/>
              </a:ext>
            </a:extLst>
          </p:cNvPr>
          <p:cNvSpPr/>
          <p:nvPr/>
        </p:nvSpPr>
        <p:spPr>
          <a:xfrm>
            <a:off x="2637802" y="1846084"/>
            <a:ext cx="9554198" cy="4924425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CO" sz="1600" dirty="0"/>
              <a:t>echo "P1: Instalando herramientas de desarrollador, incluido </a:t>
            </a:r>
            <a:r>
              <a:rPr lang="es-CO" sz="1600" dirty="0" err="1"/>
              <a:t>CMake</a:t>
            </a:r>
            <a:r>
              <a:rPr lang="es-CO" sz="1600" dirty="0"/>
              <a:t>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build-essential</a:t>
            </a:r>
            <a:r>
              <a:rPr lang="es-CO" sz="1600" dirty="0"/>
              <a:t> </a:t>
            </a:r>
            <a:r>
              <a:rPr lang="es-CO" sz="1600" dirty="0" err="1"/>
              <a:t>cmake</a:t>
            </a:r>
            <a:r>
              <a:rPr lang="es-CO" sz="1600" dirty="0"/>
              <a:t> </a:t>
            </a:r>
            <a:r>
              <a:rPr lang="es-CO" sz="1600" dirty="0" err="1"/>
              <a:t>pkg-config</a:t>
            </a:r>
            <a:r>
              <a:rPr lang="es-CO" sz="1600" dirty="0"/>
              <a:t>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"P2: Instalando paquetes de E/S para manejar </a:t>
            </a:r>
            <a:r>
              <a:rPr lang="es-CO" sz="1600" dirty="0" err="1"/>
              <a:t>imagenes</a:t>
            </a:r>
            <a:r>
              <a:rPr lang="es-CO" sz="1600" dirty="0"/>
              <a:t> JPEG, PNG, TIFF, </a:t>
            </a:r>
            <a:r>
              <a:rPr lang="es-CO" sz="1600" dirty="0" err="1"/>
              <a:t>etc</a:t>
            </a:r>
            <a:r>
              <a:rPr lang="es-CO" sz="1600" dirty="0"/>
              <a:t>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libjpeg-dev</a:t>
            </a:r>
            <a:r>
              <a:rPr lang="es-CO" sz="1600" dirty="0"/>
              <a:t> libtiff5-dev </a:t>
            </a:r>
            <a:r>
              <a:rPr lang="es-CO" sz="1600" dirty="0" err="1"/>
              <a:t>libjasper-dev</a:t>
            </a:r>
            <a:r>
              <a:rPr lang="es-CO" sz="1600" dirty="0"/>
              <a:t> </a:t>
            </a:r>
            <a:r>
              <a:rPr lang="es-CO" sz="1600" dirty="0" err="1"/>
              <a:t>libpng-dev</a:t>
            </a:r>
            <a:r>
              <a:rPr lang="es-CO" sz="1600" dirty="0"/>
              <a:t>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"P3: Instalando paquetes de E/S de video"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libavcodec-dev</a:t>
            </a:r>
            <a:r>
              <a:rPr lang="es-CO" sz="1600" dirty="0"/>
              <a:t> </a:t>
            </a:r>
            <a:r>
              <a:rPr lang="es-CO" sz="1600" dirty="0" err="1"/>
              <a:t>libavformat-dev</a:t>
            </a:r>
            <a:r>
              <a:rPr lang="es-CO" sz="1600" dirty="0"/>
              <a:t> </a:t>
            </a:r>
            <a:r>
              <a:rPr lang="es-CO" sz="1600" dirty="0" err="1"/>
              <a:t>libswscale-dev</a:t>
            </a:r>
            <a:r>
              <a:rPr lang="es-CO" sz="1600" dirty="0"/>
              <a:t> libv4l-dev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libxvidcore-dev</a:t>
            </a:r>
            <a:r>
              <a:rPr lang="es-CO" sz="1600" dirty="0"/>
              <a:t> libx264-dev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"P4: Instalando la biblioteca de desarrollo </a:t>
            </a:r>
            <a:r>
              <a:rPr lang="es-CO" sz="1600" dirty="0" err="1"/>
              <a:t>GTK</a:t>
            </a:r>
            <a:r>
              <a:rPr lang="es-CO" sz="1600" dirty="0"/>
              <a:t>, necesaria para </a:t>
            </a:r>
            <a:r>
              <a:rPr lang="es-CO" sz="1600" dirty="0" err="1"/>
              <a:t>OpenCV</a:t>
            </a:r>
            <a:r>
              <a:rPr lang="es-CO" sz="1600" dirty="0"/>
              <a:t>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libfontconfig1-dev libcairo2-dev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libgdk-pixbuf2.0-dev libpango1.0-dev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libgtk2.0-dev libgtk-3-dev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"P5:Instalando dependencias adicionales para trabajar matrices en </a:t>
            </a:r>
            <a:r>
              <a:rPr lang="es-CO" sz="1600" dirty="0" err="1"/>
              <a:t>OpenCV</a:t>
            </a:r>
            <a:r>
              <a:rPr lang="es-CO" sz="1600" dirty="0"/>
              <a:t>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libatlas</a:t>
            </a:r>
            <a:r>
              <a:rPr lang="es-CO" sz="1600" dirty="0"/>
              <a:t>-base-</a:t>
            </a:r>
            <a:r>
              <a:rPr lang="es-CO" sz="1600" dirty="0" err="1"/>
              <a:t>dev</a:t>
            </a:r>
            <a:r>
              <a:rPr lang="es-CO" sz="1600" dirty="0"/>
              <a:t> </a:t>
            </a:r>
            <a:r>
              <a:rPr lang="es-CO" sz="1600" dirty="0" err="1"/>
              <a:t>gfortran</a:t>
            </a:r>
            <a:r>
              <a:rPr lang="es-CO" sz="1600" dirty="0"/>
              <a:t>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"P6: Instalando </a:t>
            </a:r>
            <a:r>
              <a:rPr lang="es-CO" sz="1600" dirty="0" err="1"/>
              <a:t>librerias</a:t>
            </a:r>
            <a:r>
              <a:rPr lang="es-CO" sz="1600" dirty="0"/>
              <a:t> para manejar datos HDF5 y GUI Qt"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libhdf5-dev libhdf5-serial-dev libhdf5-103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libqtgui4 libqtwebkit4 libqt4-test python3-pyqt5 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echo "P7: Instalando archivos de encabezado de Python 3 " 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apt-get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python3-dev --</a:t>
            </a:r>
            <a:r>
              <a:rPr lang="es-CO" sz="1600" dirty="0" err="1"/>
              <a:t>assume</a:t>
            </a:r>
            <a:r>
              <a:rPr lang="es-CO" sz="1600" dirty="0"/>
              <a:t>-yes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shutdown</a:t>
            </a:r>
            <a:r>
              <a:rPr lang="es-CO" sz="1600" dirty="0"/>
              <a:t> -r </a:t>
            </a:r>
            <a:r>
              <a:rPr lang="es-CO" sz="1600" dirty="0" err="1"/>
              <a:t>now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42627931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(Linux)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5A4F7B-43F8-452C-87A9-8F3C375CB7A6}"/>
              </a:ext>
            </a:extLst>
          </p:cNvPr>
          <p:cNvSpPr txBox="1"/>
          <p:nvPr/>
        </p:nvSpPr>
        <p:spPr>
          <a:xfrm>
            <a:off x="1145136" y="1203221"/>
            <a:ext cx="1104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3. Instalaremos el modulo </a:t>
            </a:r>
            <a:r>
              <a:rPr lang="es-CO" sz="1600" dirty="0" err="1"/>
              <a:t>PIP</a:t>
            </a:r>
            <a:r>
              <a:rPr lang="es-CO" sz="1600" dirty="0"/>
              <a:t> y un software para crear ambientes de trabajo. </a:t>
            </a:r>
            <a:r>
              <a:rPr lang="es-CO" sz="1600" b="1" dirty="0"/>
              <a:t>P3_instalar_entorno virtual_openCV.sh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D88706D8-E4F7-4EAB-B188-0E916AA7C083}"/>
              </a:ext>
            </a:extLst>
          </p:cNvPr>
          <p:cNvSpPr/>
          <p:nvPr/>
        </p:nvSpPr>
        <p:spPr>
          <a:xfrm>
            <a:off x="2723260" y="1597735"/>
            <a:ext cx="9468740" cy="2062103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CO" sz="1600" dirty="0"/>
              <a:t>echo "-----Creando entorno virtual de Python3 e instalar </a:t>
            </a:r>
            <a:r>
              <a:rPr lang="es-CO" sz="1600" dirty="0" err="1"/>
              <a:t>libreria</a:t>
            </a:r>
            <a:r>
              <a:rPr lang="es-CO" sz="1600" dirty="0"/>
              <a:t> </a:t>
            </a:r>
            <a:r>
              <a:rPr lang="es-CO" sz="1600" dirty="0" err="1"/>
              <a:t>NumPy</a:t>
            </a:r>
            <a:r>
              <a:rPr lang="es-CO" sz="1600" dirty="0"/>
              <a:t>-------"  </a:t>
            </a:r>
          </a:p>
          <a:p>
            <a:r>
              <a:rPr lang="es-CO" sz="1600" dirty="0" err="1"/>
              <a:t>ls</a:t>
            </a:r>
            <a:r>
              <a:rPr lang="es-CO" sz="1600" dirty="0"/>
              <a:t> -</a:t>
            </a:r>
            <a:r>
              <a:rPr lang="es-CO" sz="1600" dirty="0" err="1"/>
              <a:t>lah</a:t>
            </a:r>
            <a:r>
              <a:rPr lang="es-CO" sz="1600" dirty="0"/>
              <a:t>  </a:t>
            </a:r>
          </a:p>
          <a:p>
            <a:r>
              <a:rPr lang="es-CO" sz="1600" dirty="0"/>
              <a:t>echo "----------P1: Instalando herramienta </a:t>
            </a:r>
            <a:r>
              <a:rPr lang="es-CO" sz="1600" dirty="0" err="1"/>
              <a:t>PIP</a:t>
            </a:r>
            <a:r>
              <a:rPr lang="es-CO" sz="1600" dirty="0"/>
              <a:t> en python3-------------------"</a:t>
            </a:r>
          </a:p>
          <a:p>
            <a:r>
              <a:rPr lang="es-CO" sz="1600" dirty="0" err="1"/>
              <a:t>wget</a:t>
            </a:r>
            <a:r>
              <a:rPr lang="es-CO" sz="1600" dirty="0"/>
              <a:t> https://bootstrap.pypa.io/get-pip.py</a:t>
            </a:r>
          </a:p>
          <a:p>
            <a:r>
              <a:rPr lang="es-CO" sz="1600" dirty="0"/>
              <a:t>sudo python3 get-pip.py 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rm</a:t>
            </a:r>
            <a:r>
              <a:rPr lang="es-CO" sz="1600" dirty="0"/>
              <a:t> -</a:t>
            </a:r>
            <a:r>
              <a:rPr lang="es-CO" sz="1600" dirty="0" err="1"/>
              <a:t>rf</a:t>
            </a:r>
            <a:r>
              <a:rPr lang="es-CO" sz="1600" dirty="0"/>
              <a:t> ~/.cache/</a:t>
            </a:r>
            <a:r>
              <a:rPr lang="es-CO" sz="1600" dirty="0" err="1"/>
              <a:t>pip</a:t>
            </a:r>
            <a:endParaRPr lang="es-CO" sz="1600" dirty="0"/>
          </a:p>
          <a:p>
            <a:r>
              <a:rPr lang="es-CO" sz="1600" dirty="0"/>
              <a:t>echo "----------P1: Instalando entorno virtual llamado </a:t>
            </a:r>
            <a:r>
              <a:rPr lang="es-CO" sz="1600" dirty="0" err="1"/>
              <a:t>virtualenvwrapper</a:t>
            </a:r>
            <a:r>
              <a:rPr lang="es-CO" sz="1600" dirty="0"/>
              <a:t>-------------------"</a:t>
            </a:r>
          </a:p>
          <a:p>
            <a:r>
              <a:rPr lang="es-CO" sz="1600" dirty="0"/>
              <a:t>sudo </a:t>
            </a:r>
            <a:r>
              <a:rPr lang="es-CO" sz="1600" dirty="0" err="1"/>
              <a:t>pip</a:t>
            </a:r>
            <a:r>
              <a:rPr lang="es-CO" sz="1600" dirty="0"/>
              <a:t> </a:t>
            </a:r>
            <a:r>
              <a:rPr lang="es-CO" sz="1600" dirty="0" err="1"/>
              <a:t>install</a:t>
            </a:r>
            <a:r>
              <a:rPr lang="es-CO" sz="1600" dirty="0"/>
              <a:t> </a:t>
            </a:r>
            <a:r>
              <a:rPr lang="es-CO" sz="1600" dirty="0" err="1"/>
              <a:t>virtualenv</a:t>
            </a:r>
            <a:r>
              <a:rPr lang="es-CO" sz="1600" dirty="0"/>
              <a:t> </a:t>
            </a:r>
            <a:r>
              <a:rPr lang="es-CO" sz="1600" dirty="0" err="1"/>
              <a:t>virtualenvwrapper</a:t>
            </a:r>
            <a:r>
              <a:rPr lang="es-CO" sz="1600" dirty="0"/>
              <a:t> 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13B6DB3-857B-42D7-99FD-054D17A9E1EF}"/>
              </a:ext>
            </a:extLst>
          </p:cNvPr>
          <p:cNvSpPr/>
          <p:nvPr/>
        </p:nvSpPr>
        <p:spPr>
          <a:xfrm>
            <a:off x="1296113" y="3706796"/>
            <a:ext cx="10616724" cy="3424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Agregamos variables del sistema sobre el nuevo entorno virtual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C08DADC1-789B-42D2-BEE0-1FC594146806}"/>
              </a:ext>
            </a:extLst>
          </p:cNvPr>
          <p:cNvSpPr/>
          <p:nvPr/>
        </p:nvSpPr>
        <p:spPr>
          <a:xfrm>
            <a:off x="2723260" y="4052528"/>
            <a:ext cx="9468740" cy="342466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nano ~/.</a:t>
            </a:r>
            <a:r>
              <a:rPr lang="es-PE" sz="1600" dirty="0" err="1">
                <a:latin typeface="Arial" panose="020B0604020202020204" pitchFamily="34" charset="0"/>
                <a:ea typeface="Arial" panose="020B0604020202020204" pitchFamily="34" charset="0"/>
              </a:rPr>
              <a:t>bashrc</a:t>
            </a:r>
            <a:endParaRPr lang="es-CO" sz="1600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F45447A3-E7A0-4235-947A-29FAD373B7FF}"/>
              </a:ext>
            </a:extLst>
          </p:cNvPr>
          <p:cNvSpPr/>
          <p:nvPr/>
        </p:nvSpPr>
        <p:spPr>
          <a:xfrm>
            <a:off x="1296113" y="4478146"/>
            <a:ext cx="4697120" cy="3424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y agregue las siguientes líneas al final del archivo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2E8142EC-1B87-44A1-8445-6EE0BF7721C7}"/>
              </a:ext>
            </a:extLst>
          </p:cNvPr>
          <p:cNvSpPr/>
          <p:nvPr/>
        </p:nvSpPr>
        <p:spPr>
          <a:xfrm>
            <a:off x="2637801" y="4787684"/>
            <a:ext cx="9554199" cy="131055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# 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virtualenv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virtualenvwrapper</a:t>
            </a:r>
            <a:endParaRPr lang="es-CO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export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WORKON_HOME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=$HOME/.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virtualenvs</a:t>
            </a:r>
            <a:endParaRPr lang="es-CO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export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VIRTUALENVWRAPPER_PYTHON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=/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usr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/</a:t>
            </a: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bin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/python3</a:t>
            </a:r>
            <a:endParaRPr lang="es-CO" sz="1400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400" dirty="0" err="1">
                <a:latin typeface="Arial" panose="020B0604020202020204" pitchFamily="34" charset="0"/>
                <a:ea typeface="Arial" panose="020B0604020202020204" pitchFamily="34" charset="0"/>
              </a:rPr>
              <a:t>source</a:t>
            </a:r>
            <a:r>
              <a:rPr lang="es-PE" sz="1400" dirty="0">
                <a:latin typeface="Arial" panose="020B0604020202020204" pitchFamily="34" charset="0"/>
                <a:ea typeface="Arial" panose="020B0604020202020204" pitchFamily="34" charset="0"/>
              </a:rPr>
              <a:t> /usr/local/bin/virtualenvwrapper.sh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B70B11DC-5CF9-4DB7-8C45-1E0E3F2086EC}"/>
              </a:ext>
            </a:extLst>
          </p:cNvPr>
          <p:cNvSpPr/>
          <p:nvPr/>
        </p:nvSpPr>
        <p:spPr>
          <a:xfrm>
            <a:off x="1027006" y="6148460"/>
            <a:ext cx="3935693" cy="3424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Aplique los cambios a la sesión actual 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10" name="Rectángulo 9">
            <a:extLst>
              <a:ext uri="{FF2B5EF4-FFF2-40B4-BE49-F238E27FC236}">
                <a16:creationId xmlns:a16="http://schemas.microsoft.com/office/drawing/2014/main" id="{BD431A35-EF5F-41B6-ACC4-16A73D9299B9}"/>
              </a:ext>
            </a:extLst>
          </p:cNvPr>
          <p:cNvSpPr/>
          <p:nvPr/>
        </p:nvSpPr>
        <p:spPr>
          <a:xfrm>
            <a:off x="2637801" y="6490926"/>
            <a:ext cx="9554199" cy="31123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pPr marL="228600">
              <a:lnSpc>
                <a:spcPct val="107000"/>
              </a:lnSpc>
              <a:spcAft>
                <a:spcPts val="800"/>
              </a:spcAft>
            </a:pPr>
            <a:r>
              <a:rPr lang="es-PE" sz="1400" b="1" dirty="0" err="1">
                <a:latin typeface="Arial" panose="020B0604020202020204" pitchFamily="34" charset="0"/>
                <a:ea typeface="Arial" panose="020B0604020202020204" pitchFamily="34" charset="0"/>
              </a:rPr>
              <a:t>source</a:t>
            </a:r>
            <a:r>
              <a:rPr lang="es-PE" sz="1400" b="1" dirty="0">
                <a:latin typeface="Arial" panose="020B0604020202020204" pitchFamily="34" charset="0"/>
                <a:ea typeface="Arial" panose="020B0604020202020204" pitchFamily="34" charset="0"/>
              </a:rPr>
              <a:t> ~/.</a:t>
            </a:r>
            <a:r>
              <a:rPr lang="es-PE" sz="1400" b="1" dirty="0" err="1">
                <a:latin typeface="Arial" panose="020B0604020202020204" pitchFamily="34" charset="0"/>
                <a:ea typeface="Arial" panose="020B0604020202020204" pitchFamily="34" charset="0"/>
              </a:rPr>
              <a:t>bashrc</a:t>
            </a:r>
            <a:endParaRPr lang="es-CO" sz="12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793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</a:t>
            </a:r>
            <a:r>
              <a:rPr lang="es-ES" sz="3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OpenCv</a:t>
            </a:r>
            <a:r>
              <a:rPr lang="es-E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(Linux)</a:t>
            </a:r>
            <a:endParaRPr lang="es-CO" sz="3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95A4F7B-43F8-452C-87A9-8F3C375CB7A6}"/>
              </a:ext>
            </a:extLst>
          </p:cNvPr>
          <p:cNvSpPr txBox="1"/>
          <p:nvPr/>
        </p:nvSpPr>
        <p:spPr>
          <a:xfrm>
            <a:off x="1145136" y="1384419"/>
            <a:ext cx="110468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/>
              <a:t>4. Creando ambiente de virtual</a:t>
            </a:r>
            <a:endParaRPr lang="es-CO" sz="1600" b="1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3F59A4CB-3A13-4EF2-9918-8EF9B0743A1E}"/>
              </a:ext>
            </a:extLst>
          </p:cNvPr>
          <p:cNvSpPr/>
          <p:nvPr/>
        </p:nvSpPr>
        <p:spPr>
          <a:xfrm>
            <a:off x="1225437" y="2656979"/>
            <a:ext cx="3651962" cy="3424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5. Instalamos </a:t>
            </a:r>
            <a:r>
              <a:rPr lang="es-PE" sz="1600" dirty="0" err="1">
                <a:latin typeface="Arial" panose="020B0604020202020204" pitchFamily="34" charset="0"/>
                <a:ea typeface="Arial" panose="020B0604020202020204" pitchFamily="34" charset="0"/>
              </a:rPr>
              <a:t>OpenCV</a:t>
            </a:r>
            <a:r>
              <a:rPr lang="es-PE" sz="1600" dirty="0">
                <a:latin typeface="Arial" panose="020B0604020202020204" pitchFamily="34" charset="0"/>
                <a:ea typeface="Arial" panose="020B0604020202020204" pitchFamily="34" charset="0"/>
              </a:rPr>
              <a:t> en el ambiente</a:t>
            </a:r>
            <a:endParaRPr lang="es-CO" sz="14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49FE9260-6056-4706-B1B6-5ACF56B7C5E8}"/>
              </a:ext>
            </a:extLst>
          </p:cNvPr>
          <p:cNvSpPr/>
          <p:nvPr/>
        </p:nvSpPr>
        <p:spPr>
          <a:xfrm>
            <a:off x="2637802" y="1862089"/>
            <a:ext cx="9554198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PE" b="1" dirty="0" err="1"/>
              <a:t>mkvirtualenv</a:t>
            </a:r>
            <a:r>
              <a:rPr lang="es-PE" b="1" dirty="0"/>
              <a:t> </a:t>
            </a:r>
            <a:r>
              <a:rPr lang="es-PE" b="1" dirty="0" err="1"/>
              <a:t>IA_opencv</a:t>
            </a:r>
            <a:r>
              <a:rPr lang="es-PE" b="1" dirty="0"/>
              <a:t> -p python3</a:t>
            </a:r>
            <a:endParaRPr lang="es-CO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B84D7CB-25AF-40BC-8576-BB858930CE4A}"/>
              </a:ext>
            </a:extLst>
          </p:cNvPr>
          <p:cNvSpPr/>
          <p:nvPr/>
        </p:nvSpPr>
        <p:spPr>
          <a:xfrm>
            <a:off x="2637802" y="3425003"/>
            <a:ext cx="9554198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PE" b="1" dirty="0"/>
              <a:t>(</a:t>
            </a:r>
            <a:r>
              <a:rPr lang="es-PE" b="1" dirty="0" err="1"/>
              <a:t>IA_opencv</a:t>
            </a:r>
            <a:r>
              <a:rPr lang="es-PE" b="1" dirty="0"/>
              <a:t>) </a:t>
            </a:r>
            <a:r>
              <a:rPr lang="es-PE" b="1" dirty="0" err="1"/>
              <a:t>root</a:t>
            </a:r>
            <a:r>
              <a:rPr lang="es-PE" b="1" dirty="0"/>
              <a:t>:</a:t>
            </a:r>
            <a:r>
              <a:rPr lang="es-CO" b="1" dirty="0"/>
              <a:t>~$  </a:t>
            </a:r>
            <a:r>
              <a:rPr lang="es-PE" dirty="0" err="1"/>
              <a:t>pip</a:t>
            </a:r>
            <a:r>
              <a:rPr lang="es-PE" dirty="0"/>
              <a:t> </a:t>
            </a:r>
            <a:r>
              <a:rPr lang="es-PE" dirty="0" err="1"/>
              <a:t>install</a:t>
            </a:r>
            <a:r>
              <a:rPr lang="es-PE" dirty="0"/>
              <a:t> </a:t>
            </a:r>
            <a:r>
              <a:rPr lang="es-PE" dirty="0" err="1"/>
              <a:t>opencv-contrib-python</a:t>
            </a:r>
            <a:r>
              <a:rPr lang="es-PE" dirty="0"/>
              <a:t>==4.1.0.25</a:t>
            </a:r>
            <a:endParaRPr lang="es-CO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8089135E-7F18-44A6-B828-5149FE519205}"/>
              </a:ext>
            </a:extLst>
          </p:cNvPr>
          <p:cNvSpPr/>
          <p:nvPr/>
        </p:nvSpPr>
        <p:spPr>
          <a:xfrm>
            <a:off x="1379261" y="4391775"/>
            <a:ext cx="8277487" cy="18396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dirty="0">
                <a:latin typeface="Arial" panose="020B0604020202020204" pitchFamily="34" charset="0"/>
                <a:ea typeface="Arial" panose="020B0604020202020204" pitchFamily="34" charset="0"/>
              </a:rPr>
              <a:t>No solo descarga </a:t>
            </a:r>
            <a:r>
              <a:rPr lang="es-PE" dirty="0" err="1">
                <a:latin typeface="Arial" panose="020B0604020202020204" pitchFamily="34" charset="0"/>
                <a:ea typeface="Arial" panose="020B0604020202020204" pitchFamily="34" charset="0"/>
              </a:rPr>
              <a:t>OpenCV</a:t>
            </a:r>
            <a:r>
              <a:rPr lang="es-PE" dirty="0">
                <a:latin typeface="Arial" panose="020B0604020202020204" pitchFamily="34" charset="0"/>
                <a:ea typeface="Arial" panose="020B0604020202020204" pitchFamily="34" charset="0"/>
              </a:rPr>
              <a:t> también descarga Numpy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PE" sz="1600" dirty="0">
              <a:effectLst/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latin typeface="Arial" panose="020B0604020202020204" pitchFamily="34" charset="0"/>
                <a:ea typeface="Calibri" panose="020F0502020204030204" pitchFamily="34" charset="0"/>
              </a:rPr>
              <a:t>Una vez termine reinicie su SO para evidenciar los cambios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endParaRPr lang="es-PE" sz="1600" dirty="0">
              <a:latin typeface="Arial" panose="020B0604020202020204" pitchFamily="34" charset="0"/>
              <a:ea typeface="Calibri" panose="020F0502020204030204" pitchFamily="34" charset="0"/>
            </a:endParaRP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s-PE" sz="16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Recuerde que todo de acá en adelante se hará desde el ambiente</a:t>
            </a:r>
            <a:endParaRPr lang="es-CO" sz="1600" dirty="0">
              <a:effectLst/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0854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744D7C0-38F2-48DB-B2F8-CE3DFF5EE4C0}"/>
              </a:ext>
            </a:extLst>
          </p:cNvPr>
          <p:cNvSpPr txBox="1"/>
          <p:nvPr/>
        </p:nvSpPr>
        <p:spPr>
          <a:xfrm>
            <a:off x="2752531" y="2939143"/>
            <a:ext cx="766043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000" b="1" dirty="0"/>
              <a:t>Listo ya tenemos todo para ejecutar nuestro grafo inferencial</a:t>
            </a:r>
            <a:endParaRPr lang="es-CO" sz="4000" b="1" dirty="0"/>
          </a:p>
        </p:txBody>
      </p:sp>
    </p:spTree>
    <p:extLst>
      <p:ext uri="{BB962C8B-B14F-4D97-AF65-F5344CB8AC3E}">
        <p14:creationId xmlns:p14="http://schemas.microsoft.com/office/powerpoint/2010/main" val="29282558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1087DF4-FFD8-49D8-B516-E6CD287AE296}"/>
              </a:ext>
            </a:extLst>
          </p:cNvPr>
          <p:cNvSpPr txBox="1"/>
          <p:nvPr/>
        </p:nvSpPr>
        <p:spPr>
          <a:xfrm>
            <a:off x="1614197" y="475862"/>
            <a:ext cx="7410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Ejecutando grafo inferencial (Windows/</a:t>
            </a:r>
            <a:r>
              <a:rPr lang="es-ES" sz="2800" b="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linux</a:t>
            </a:r>
            <a:r>
              <a:rPr lang="es-E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s-CO" sz="2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DC42140D-32FC-47A1-8217-726662FAA3D5}"/>
              </a:ext>
            </a:extLst>
          </p:cNvPr>
          <p:cNvSpPr txBox="1"/>
          <p:nvPr/>
        </p:nvSpPr>
        <p:spPr>
          <a:xfrm>
            <a:off x="1256232" y="1333144"/>
            <a:ext cx="10935767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Crearemos una carpeta en c:/ a la que llamaremos </a:t>
            </a:r>
            <a:r>
              <a:rPr lang="es-CO" b="1" dirty="0" err="1"/>
              <a:t>IA_tflite</a:t>
            </a:r>
            <a:r>
              <a:rPr lang="es-CO" b="1" dirty="0"/>
              <a:t>, </a:t>
            </a:r>
            <a:r>
              <a:rPr lang="es-CO" dirty="0"/>
              <a:t> dentro de ella vamos a crear dos carpetas: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 err="1"/>
              <a:t>Model</a:t>
            </a:r>
            <a:r>
              <a:rPr lang="es-CO" b="1" dirty="0"/>
              <a:t>, </a:t>
            </a:r>
            <a:r>
              <a:rPr lang="es-CO" dirty="0"/>
              <a:t>dentro de ella colocaremos nuestro grafo inferencial liviano (</a:t>
            </a:r>
            <a:r>
              <a:rPr lang="es-CO" b="1" dirty="0" err="1"/>
              <a:t>detect.tflite</a:t>
            </a:r>
            <a:r>
              <a:rPr lang="es-CO" dirty="0"/>
              <a:t>) al que le cambiaremos el nombre a </a:t>
            </a:r>
            <a:r>
              <a:rPr lang="es-CO" b="1" dirty="0" err="1"/>
              <a:t>model.tflite</a:t>
            </a:r>
            <a:r>
              <a:rPr lang="es-CO" dirty="0"/>
              <a:t>…adicional crearemos un archivo que llamaremos </a:t>
            </a:r>
            <a:r>
              <a:rPr lang="es-CO" b="1" dirty="0"/>
              <a:t>labelmap.txt,</a:t>
            </a:r>
            <a:r>
              <a:rPr lang="es-CO" dirty="0"/>
              <a:t> donde tendremos las etiquetas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/>
              <a:t>Multimedia, </a:t>
            </a:r>
            <a:r>
              <a:rPr lang="es-CO" dirty="0"/>
              <a:t>dentro de ella tendremos los videos e imágenes con el que deseamos poner a prueba nuestro grafo inferencial, para este ejercicio crearemos dos (</a:t>
            </a:r>
            <a:r>
              <a:rPr lang="es-CO" b="1" dirty="0"/>
              <a:t>video1.mp4</a:t>
            </a:r>
            <a:r>
              <a:rPr lang="es-CO" dirty="0"/>
              <a:t> y </a:t>
            </a:r>
            <a:r>
              <a:rPr lang="es-CO" b="1" dirty="0"/>
              <a:t>video2.mp4</a:t>
            </a:r>
            <a:r>
              <a:rPr lang="es-CO" dirty="0"/>
              <a:t>).</a:t>
            </a:r>
            <a:endParaRPr lang="es-CO" b="1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917B6EA4-A608-4CD6-988B-00C303798C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9092" y="2620738"/>
            <a:ext cx="2342082" cy="1379583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8D1FF5DD-1007-445E-A766-C855AA6A33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7583" y="5122580"/>
            <a:ext cx="270510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0258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DC42140D-32FC-47A1-8217-726662FAA3D5}"/>
              </a:ext>
            </a:extLst>
          </p:cNvPr>
          <p:cNvSpPr txBox="1"/>
          <p:nvPr/>
        </p:nvSpPr>
        <p:spPr>
          <a:xfrm>
            <a:off x="1170774" y="1333144"/>
            <a:ext cx="11021225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En la carpeta compartida de drive</a:t>
            </a:r>
          </a:p>
          <a:p>
            <a:endParaRPr lang="es-CO" dirty="0"/>
          </a:p>
          <a:p>
            <a:pPr algn="ctr"/>
            <a:r>
              <a:rPr lang="it-IT" sz="2800" b="1" dirty="0"/>
              <a:t>USTA-202001_7°_DEEP_LEARNING\Computer_vision\IA_tflite</a:t>
            </a:r>
          </a:p>
          <a:p>
            <a:endParaRPr lang="it-IT" dirty="0"/>
          </a:p>
          <a:p>
            <a:r>
              <a:rPr lang="it-IT" dirty="0"/>
              <a:t>Estan los archivos para ejecutar</a:t>
            </a:r>
          </a:p>
          <a:p>
            <a:endParaRPr lang="es-CO" dirty="0"/>
          </a:p>
          <a:p>
            <a:r>
              <a:rPr lang="es-CO" b="1" dirty="0"/>
              <a:t>Python (archivos base):</a:t>
            </a:r>
          </a:p>
          <a:p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TFLite_detection_image.py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TFLite_detection_video.py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CO" dirty="0"/>
          </a:p>
          <a:p>
            <a:r>
              <a:rPr lang="es-CO" b="1" dirty="0"/>
              <a:t>Windows: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windows_video.bat</a:t>
            </a:r>
          </a:p>
          <a:p>
            <a:endParaRPr lang="es-CO" dirty="0"/>
          </a:p>
          <a:p>
            <a:r>
              <a:rPr lang="es-CO" b="1" dirty="0"/>
              <a:t>Linux: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linux_video.sh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/>
              <a:t>linux_webcam.sh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6C48AF4-6FC5-4CB5-AB77-634E0B2BBB95}"/>
              </a:ext>
            </a:extLst>
          </p:cNvPr>
          <p:cNvSpPr txBox="1"/>
          <p:nvPr/>
        </p:nvSpPr>
        <p:spPr>
          <a:xfrm>
            <a:off x="1614197" y="475862"/>
            <a:ext cx="74101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Ejecutando grafo inferencial (Windows/</a:t>
            </a:r>
            <a:r>
              <a:rPr lang="es-ES" sz="2800" b="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linux</a:t>
            </a:r>
            <a:r>
              <a:rPr lang="es-ES" sz="28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s-CO" sz="28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10260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2990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57;p2">
            <a:extLst>
              <a:ext uri="{FF2B5EF4-FFF2-40B4-BE49-F238E27FC236}">
                <a16:creationId xmlns:a16="http://schemas.microsoft.com/office/drawing/2014/main" id="{284F03F1-D6C3-4FA7-88BC-5FCB7AC8B5EA}"/>
              </a:ext>
            </a:extLst>
          </p:cNvPr>
          <p:cNvSpPr txBox="1"/>
          <p:nvPr/>
        </p:nvSpPr>
        <p:spPr>
          <a:xfrm>
            <a:off x="127633" y="2932836"/>
            <a:ext cx="12127035" cy="33547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CO" sz="3200" b="1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Faculty</a:t>
            </a:r>
            <a:r>
              <a:rPr lang="es-CO" sz="32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s-CO" sz="3200" b="0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systems</a:t>
            </a:r>
            <a:r>
              <a:rPr lang="es-CO" sz="32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s-CO" sz="3200" b="0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engineer</a:t>
            </a:r>
            <a:endParaRPr sz="3200" b="0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CO" sz="3200" b="1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Course</a:t>
            </a:r>
            <a:r>
              <a:rPr lang="es-CO" sz="32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s-CO" sz="32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Deep Learning</a:t>
            </a:r>
            <a:endParaRPr sz="3200" b="1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es-CO" sz="3200" b="1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Topic</a:t>
            </a:r>
            <a:r>
              <a:rPr lang="es-CO" sz="32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:  </a:t>
            </a:r>
            <a:r>
              <a:rPr lang="es-CO" sz="32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CNN-visión por computadora (</a:t>
            </a:r>
            <a:r>
              <a:rPr lang="es-CO" sz="3200" b="0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ftlite</a:t>
            </a:r>
            <a:r>
              <a:rPr lang="es-CO" sz="32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and testing)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CO" sz="28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___________________________________________</a:t>
            </a:r>
            <a:endParaRPr sz="1400" b="0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CO" sz="2800" b="1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Professor</a:t>
            </a:r>
            <a:r>
              <a:rPr lang="es-CO" sz="28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r>
              <a:rPr lang="es-CO" sz="28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	Luis Fernando Castellanos Guarin</a:t>
            </a:r>
            <a:endParaRPr sz="1400" b="0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CO" sz="28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Email:</a:t>
            </a:r>
            <a:r>
              <a:rPr lang="es-CO" sz="28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r>
              <a:rPr lang="es-CO" sz="2800" b="0" i="0" u="sng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Luis.castellanosg@usantoto.edu.co</a:t>
            </a:r>
            <a:endParaRPr sz="2800" b="0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s-CO" sz="2800" b="1" i="0" u="none" strike="noStrike" cap="none" dirty="0" err="1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Phone</a:t>
            </a:r>
            <a:r>
              <a:rPr lang="es-CO" sz="2800" b="1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r>
              <a:rPr lang="es-CO" sz="2800" b="0" i="0" u="none" strike="noStrike" cap="none" dirty="0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    	3214582098</a:t>
            </a:r>
            <a:endParaRPr sz="3200" b="0" i="0" u="none" strike="noStrike" cap="none" dirty="0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7625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63"/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  <a:tabLst/>
              <a:defRPr/>
            </a:pPr>
            <a:r>
              <a:rPr kumimoji="0" lang="es-CO" sz="3200" b="1" i="0" u="none" strike="noStrike" kern="0" cap="none" spc="0" normalizeH="0" baseline="0" noProof="0">
                <a:ln>
                  <a:noFill/>
                </a:ln>
                <a:solidFill>
                  <a:srgbClr val="0D5274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Proceso Global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63"/>
          <p:cNvSpPr txBox="1"/>
          <p:nvPr/>
        </p:nvSpPr>
        <p:spPr>
          <a:xfrm>
            <a:off x="1232174" y="2927445"/>
            <a:ext cx="1086836" cy="646331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Etiquetar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Imágenes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63"/>
          <p:cNvSpPr txBox="1"/>
          <p:nvPr/>
        </p:nvSpPr>
        <p:spPr>
          <a:xfrm>
            <a:off x="2546901" y="2927445"/>
            <a:ext cx="1274468" cy="64629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Generar listas CSV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63"/>
          <p:cNvSpPr txBox="1"/>
          <p:nvPr/>
        </p:nvSpPr>
        <p:spPr>
          <a:xfrm>
            <a:off x="5487283" y="2927445"/>
            <a:ext cx="1655927" cy="64629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Entrenar grafo inferencial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63"/>
          <p:cNvSpPr txBox="1"/>
          <p:nvPr/>
        </p:nvSpPr>
        <p:spPr>
          <a:xfrm>
            <a:off x="4049260" y="2927445"/>
            <a:ext cx="1274468" cy="64629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Generar TFRecords</a:t>
            </a:r>
            <a:endParaRPr kumimoji="0" sz="18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8" name="Google Shape;588;p63"/>
          <p:cNvSpPr txBox="1"/>
          <p:nvPr/>
        </p:nvSpPr>
        <p:spPr>
          <a:xfrm>
            <a:off x="7334067" y="2927445"/>
            <a:ext cx="1655927" cy="646290"/>
          </a:xfrm>
          <a:prstGeom prst="rect">
            <a:avLst/>
          </a:prstGeom>
          <a:solidFill>
            <a:schemeClr val="accent6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Congelar grafo inferencial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89" name="Google Shape;589;p63"/>
          <p:cNvCxnSpPr>
            <a:stCxn id="584" idx="3"/>
            <a:endCxn id="585" idx="1"/>
          </p:cNvCxnSpPr>
          <p:nvPr/>
        </p:nvCxnSpPr>
        <p:spPr>
          <a:xfrm>
            <a:off x="2319010" y="3250610"/>
            <a:ext cx="228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590" name="Google Shape;590;p63"/>
          <p:cNvCxnSpPr>
            <a:stCxn id="585" idx="3"/>
            <a:endCxn id="587" idx="1"/>
          </p:cNvCxnSpPr>
          <p:nvPr/>
        </p:nvCxnSpPr>
        <p:spPr>
          <a:xfrm>
            <a:off x="3821369" y="3250590"/>
            <a:ext cx="2280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591" name="Google Shape;591;p63"/>
          <p:cNvCxnSpPr>
            <a:stCxn id="587" idx="3"/>
            <a:endCxn id="586" idx="1"/>
          </p:cNvCxnSpPr>
          <p:nvPr/>
        </p:nvCxnSpPr>
        <p:spPr>
          <a:xfrm>
            <a:off x="5323728" y="3250590"/>
            <a:ext cx="1635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sp>
        <p:nvSpPr>
          <p:cNvPr id="592" name="Google Shape;592;p63"/>
          <p:cNvSpPr txBox="1"/>
          <p:nvPr/>
        </p:nvSpPr>
        <p:spPr>
          <a:xfrm>
            <a:off x="9203798" y="2927445"/>
            <a:ext cx="1455092" cy="646290"/>
          </a:xfrm>
          <a:prstGeom prst="rect">
            <a:avLst/>
          </a:prstGeom>
          <a:solidFill>
            <a:srgbClr val="FF0000"/>
          </a:solidFill>
          <a:ln>
            <a:noFill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tabLst/>
              <a:defRPr/>
            </a:pPr>
            <a:r>
              <a:rPr kumimoji="0" lang="es-CO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Calibri"/>
                <a:cs typeface="Calibri"/>
                <a:sym typeface="Calibri"/>
              </a:rPr>
              <a:t>Convertir grafo a tflite</a:t>
            </a:r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93" name="Google Shape;593;p63"/>
          <p:cNvCxnSpPr>
            <a:stCxn id="586" idx="3"/>
            <a:endCxn id="588" idx="1"/>
          </p:cNvCxnSpPr>
          <p:nvPr/>
        </p:nvCxnSpPr>
        <p:spPr>
          <a:xfrm>
            <a:off x="7143210" y="3250590"/>
            <a:ext cx="1908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cxnSp>
        <p:nvCxnSpPr>
          <p:cNvPr id="594" name="Google Shape;594;p63"/>
          <p:cNvCxnSpPr>
            <a:stCxn id="588" idx="3"/>
            <a:endCxn id="592" idx="1"/>
          </p:cNvCxnSpPr>
          <p:nvPr/>
        </p:nvCxnSpPr>
        <p:spPr>
          <a:xfrm>
            <a:off x="8989994" y="3250590"/>
            <a:ext cx="2139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pic>
        <p:nvPicPr>
          <p:cNvPr id="595" name="Google Shape;595;p63" descr="Teléfono celular icono Vector Illustration - Descargar Vectores ..."/>
          <p:cNvPicPr preferRelativeResize="0"/>
          <p:nvPr/>
        </p:nvPicPr>
        <p:blipFill rotWithShape="1">
          <a:blip r:embed="rId4">
            <a:alphaModFix/>
          </a:blip>
          <a:srcRect l="29628" t="12790" r="29433" b="12060"/>
          <a:stretch/>
        </p:blipFill>
        <p:spPr>
          <a:xfrm>
            <a:off x="11195858" y="1356143"/>
            <a:ext cx="510259" cy="9366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6" name="Google Shape;596;p63"/>
          <p:cNvCxnSpPr>
            <a:stCxn id="592" idx="3"/>
            <a:endCxn id="595" idx="2"/>
          </p:cNvCxnSpPr>
          <p:nvPr/>
        </p:nvCxnSpPr>
        <p:spPr>
          <a:xfrm rot="10800000" flipH="1">
            <a:off x="10658890" y="2292690"/>
            <a:ext cx="792000" cy="9579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  <p:pic>
        <p:nvPicPr>
          <p:cNvPr id="597" name="Google Shape;597;p63" descr="Reloj inteligente - Iconos gratis de tecnología"/>
          <p:cNvPicPr preferRelativeResize="0"/>
          <p:nvPr/>
        </p:nvPicPr>
        <p:blipFill rotWithShape="1">
          <a:blip r:embed="rId5">
            <a:alphaModFix/>
          </a:blip>
          <a:srcRect l="14634" r="13856"/>
          <a:stretch/>
        </p:blipFill>
        <p:spPr>
          <a:xfrm>
            <a:off x="11370038" y="3647280"/>
            <a:ext cx="772274" cy="107998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98" name="Google Shape;598;p63"/>
          <p:cNvCxnSpPr>
            <a:stCxn id="592" idx="3"/>
            <a:endCxn id="597" idx="1"/>
          </p:cNvCxnSpPr>
          <p:nvPr/>
        </p:nvCxnSpPr>
        <p:spPr>
          <a:xfrm>
            <a:off x="10658890" y="3250590"/>
            <a:ext cx="711000" cy="93660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  <a:effectLst>
            <a:outerShdw blurRad="40000" dist="23000" dir="5400000" rotWithShape="0">
              <a:srgbClr val="000000">
                <a:alpha val="34901"/>
              </a:srgbClr>
            </a:outerShdw>
          </a:effectLst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0905C87D-E14D-44B8-8BF6-0AE0B9316691}"/>
              </a:ext>
            </a:extLst>
          </p:cNvPr>
          <p:cNvSpPr txBox="1"/>
          <p:nvPr/>
        </p:nvSpPr>
        <p:spPr>
          <a:xfrm>
            <a:off x="3400935" y="363894"/>
            <a:ext cx="5390130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8000" b="1" u="sng" dirty="0">
                <a:solidFill>
                  <a:srgbClr val="99151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CONTENIDO</a:t>
            </a:r>
            <a:endParaRPr lang="es-CO" sz="8000" b="1" u="sng" dirty="0">
              <a:solidFill>
                <a:srgbClr val="99151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CACEA06D-0D15-4A79-8A32-9F811764172A}"/>
              </a:ext>
            </a:extLst>
          </p:cNvPr>
          <p:cNvSpPr txBox="1"/>
          <p:nvPr/>
        </p:nvSpPr>
        <p:spPr>
          <a:xfrm>
            <a:off x="1931437" y="2239348"/>
            <a:ext cx="7828384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s-ES" sz="2800" dirty="0"/>
              <a:t>Instalar </a:t>
            </a:r>
            <a:r>
              <a:rPr lang="es-ES" sz="2800" dirty="0" err="1"/>
              <a:t>AnaConda</a:t>
            </a:r>
            <a:r>
              <a:rPr lang="es-ES" sz="2800" dirty="0"/>
              <a:t> en </a:t>
            </a:r>
            <a:r>
              <a:rPr lang="es-ES" sz="2800" dirty="0" err="1"/>
              <a:t>windows</a:t>
            </a:r>
            <a:r>
              <a:rPr lang="es-ES" sz="2800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800" dirty="0"/>
              <a:t>Creando un ambiente para </a:t>
            </a:r>
            <a:r>
              <a:rPr lang="es-ES" sz="2800" dirty="0" err="1"/>
              <a:t>tensorflow</a:t>
            </a:r>
            <a:r>
              <a:rPr lang="es-ES" sz="2800" dirty="0"/>
              <a:t> 1.15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800" dirty="0"/>
              <a:t>Creando </a:t>
            </a:r>
            <a:r>
              <a:rPr lang="es-ES" sz="2800" dirty="0" err="1"/>
              <a:t>tflite</a:t>
            </a:r>
            <a:r>
              <a:rPr lang="es-ES" sz="2800" dirty="0"/>
              <a:t> (grafo inferencial liviano).</a:t>
            </a:r>
          </a:p>
          <a:p>
            <a:pPr marL="342900" indent="-342900">
              <a:buFont typeface="+mj-lt"/>
              <a:buAutoNum type="arabicPeriod"/>
            </a:pPr>
            <a:r>
              <a:rPr lang="es-ES" sz="2800" dirty="0"/>
              <a:t>Ejecutando grafo inferencial 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800" dirty="0"/>
              <a:t>Instalando </a:t>
            </a:r>
            <a:r>
              <a:rPr lang="es-ES" sz="2800" dirty="0" err="1"/>
              <a:t>OpenCV</a:t>
            </a:r>
            <a:r>
              <a:rPr lang="es-ES" sz="2800" dirty="0"/>
              <a:t> (Windows/Linux)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800" dirty="0"/>
              <a:t>en Windows.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800" dirty="0"/>
              <a:t>en Linux</a:t>
            </a:r>
          </a:p>
          <a:p>
            <a:pPr marL="800100" lvl="1" indent="-342900">
              <a:buFont typeface="+mj-lt"/>
              <a:buAutoNum type="arabicPeriod"/>
            </a:pPr>
            <a:r>
              <a:rPr lang="es-ES" sz="2800" dirty="0"/>
              <a:t>en Android</a:t>
            </a:r>
            <a:endParaRPr lang="es-CO" sz="2800" dirty="0"/>
          </a:p>
        </p:txBody>
      </p:sp>
    </p:spTree>
    <p:extLst>
      <p:ext uri="{BB962C8B-B14F-4D97-AF65-F5344CB8AC3E}">
        <p14:creationId xmlns:p14="http://schemas.microsoft.com/office/powerpoint/2010/main" val="29275387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1087DF4-FFD8-49D8-B516-E6CD287AE296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Instalando Anaconda en Windows</a:t>
            </a:r>
            <a:endParaRPr lang="es-CO" sz="32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Google Shape;70;p68">
            <a:extLst>
              <a:ext uri="{FF2B5EF4-FFF2-40B4-BE49-F238E27FC236}">
                <a16:creationId xmlns:a16="http://schemas.microsoft.com/office/drawing/2014/main" id="{89E7B14B-23CD-4397-9EDF-B7F1D2677264}"/>
              </a:ext>
            </a:extLst>
          </p:cNvPr>
          <p:cNvSpPr txBox="1"/>
          <p:nvPr/>
        </p:nvSpPr>
        <p:spPr>
          <a:xfrm>
            <a:off x="1421530" y="1365161"/>
            <a:ext cx="10770470" cy="4370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s-CO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Instalar software Anaconda, pueden usar el “paso a paso” </a:t>
            </a:r>
            <a:r>
              <a:rPr lang="es-CO" sz="2400" b="0" i="0" u="sng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https://programarfacil.com/blog/vision-artificial/instalar-opencv-python-anaconda/</a:t>
            </a: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lang="es-CO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Verificar versiones instaladas de Python y de </a:t>
            </a:r>
            <a:r>
              <a:rPr lang="es-CO" sz="2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r>
              <a:rPr lang="es-CO" sz="2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CO" sz="1600" b="1" i="0" u="none" strike="noStrike" cap="none" dirty="0" err="1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es-CO" sz="1600" b="1" i="0" u="none" strike="noStrike" cap="none" dirty="0">
                <a:solidFill>
                  <a:srgbClr val="006FE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1600" b="1" i="0" u="none" strike="noStrike" cap="none" dirty="0"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rPr>
              <a:t>–V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Char char="•"/>
            </a:pPr>
            <a:r>
              <a:rPr lang="es-CO" sz="16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r>
              <a:rPr lang="es-CO" sz="16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–V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6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s-CO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 quieres comprobar si existe una versión nueva del gestor de paquetes </a:t>
            </a:r>
            <a:r>
              <a:rPr lang="es-CO" sz="1400" b="0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r>
              <a:rPr lang="es-CO" sz="14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-&gt; </a:t>
            </a:r>
            <a:r>
              <a:rPr lang="es-CO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python</a:t>
            </a:r>
            <a:r>
              <a:rPr lang="es-CO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-m </a:t>
            </a:r>
            <a:r>
              <a:rPr lang="es-CO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r>
              <a:rPr lang="es-CO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CO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install</a:t>
            </a:r>
            <a:r>
              <a:rPr lang="es-CO" sz="1400" b="1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-U </a:t>
            </a:r>
            <a:r>
              <a:rPr lang="es-CO" sz="1400" b="1" i="0" u="none" strike="noStrike" cap="none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pip</a:t>
            </a:r>
            <a:endParaRPr sz="1400" b="1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Google Shape;71;p68" descr="instalar anaconda descargar">
            <a:extLst>
              <a:ext uri="{FF2B5EF4-FFF2-40B4-BE49-F238E27FC236}">
                <a16:creationId xmlns:a16="http://schemas.microsoft.com/office/drawing/2014/main" id="{72A13D78-DE67-431D-A0B4-3FA9B14BB3B9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89199" y="2562108"/>
            <a:ext cx="3675300" cy="178252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01437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1087DF4-FFD8-49D8-B516-E6CD287AE296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Creando ambiente </a:t>
            </a:r>
            <a:r>
              <a:rPr lang="es-ES" sz="3200" b="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Conda</a:t>
            </a:r>
            <a:r>
              <a:rPr lang="es-E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 Windows</a:t>
            </a:r>
            <a:endParaRPr lang="es-CO" sz="32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Google Shape;78;p69">
            <a:extLst>
              <a:ext uri="{FF2B5EF4-FFF2-40B4-BE49-F238E27FC236}">
                <a16:creationId xmlns:a16="http://schemas.microsoft.com/office/drawing/2014/main" id="{D3FBAA2D-D75D-4565-B867-2919E11020F6}"/>
              </a:ext>
            </a:extLst>
          </p:cNvPr>
          <p:cNvSpPr txBox="1"/>
          <p:nvPr/>
        </p:nvSpPr>
        <p:spPr>
          <a:xfrm>
            <a:off x="1098952" y="1914362"/>
            <a:ext cx="3421498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Creamos un nuevo ambiente al que llamaremos </a:t>
            </a:r>
            <a:r>
              <a:rPr lang="es-CO" sz="1600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tensorflow1_15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s-CO"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>
              <a:buClr>
                <a:srgbClr val="000000"/>
              </a:buClr>
              <a:buSzPts val="1400"/>
            </a:pPr>
            <a:r>
              <a:rPr lang="es-ES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Este proceso puede durar varios minutos, dependiendo de la velocidad de internet y si la maquina tiene CPU o GPU.</a:t>
            </a:r>
          </a:p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endParaRPr lang="es-CO"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3429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+mj-lt"/>
              <a:buAutoNum type="arabicPeriod"/>
            </a:pPr>
            <a:endParaRPr lang="es-CO" sz="1600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99F012D-2374-421A-8A28-25B48990053D}"/>
              </a:ext>
            </a:extLst>
          </p:cNvPr>
          <p:cNvSpPr/>
          <p:nvPr/>
        </p:nvSpPr>
        <p:spPr>
          <a:xfrm>
            <a:off x="1217741" y="1118805"/>
            <a:ext cx="48782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000000"/>
              </a:buClr>
              <a:buSzPts val="1400"/>
            </a:pPr>
            <a:r>
              <a:rPr lang="es-CO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Abrir “</a:t>
            </a:r>
            <a:r>
              <a:rPr lang="es-CO" b="1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Anaconda </a:t>
            </a:r>
            <a:r>
              <a:rPr lang="es-CO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navigator</a:t>
            </a:r>
            <a:r>
              <a:rPr lang="es-CO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” / </a:t>
            </a:r>
            <a:r>
              <a:rPr lang="es-CO" b="1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environments</a:t>
            </a:r>
            <a:r>
              <a:rPr lang="es-CO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EF083369-5B88-40DA-9A52-5965E3A47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0450" y="1546305"/>
            <a:ext cx="7671550" cy="41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802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D1087DF4-FFD8-49D8-B516-E6CD287AE296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Creando ambiente </a:t>
            </a:r>
            <a:r>
              <a:rPr lang="es-ES" sz="3200" b="1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Conda</a:t>
            </a:r>
            <a:r>
              <a:rPr lang="es-ES" sz="3200" b="1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en Windows</a:t>
            </a:r>
            <a:endParaRPr lang="es-CO" sz="3200" b="1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Google Shape;78;p69">
            <a:extLst>
              <a:ext uri="{FF2B5EF4-FFF2-40B4-BE49-F238E27FC236}">
                <a16:creationId xmlns:a16="http://schemas.microsoft.com/office/drawing/2014/main" id="{D3FBAA2D-D75D-4565-B867-2919E11020F6}"/>
              </a:ext>
            </a:extLst>
          </p:cNvPr>
          <p:cNvSpPr txBox="1"/>
          <p:nvPr/>
        </p:nvSpPr>
        <p:spPr>
          <a:xfrm>
            <a:off x="1144619" y="2558306"/>
            <a:ext cx="8102411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 ruta de </a:t>
            </a:r>
            <a:r>
              <a:rPr lang="es-CO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CMD</a:t>
            </a: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cambiara quedando así:</a:t>
            </a:r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499F012D-2374-421A-8A28-25B48990053D}"/>
              </a:ext>
            </a:extLst>
          </p:cNvPr>
          <p:cNvSpPr/>
          <p:nvPr/>
        </p:nvSpPr>
        <p:spPr>
          <a:xfrm>
            <a:off x="1217741" y="1319360"/>
            <a:ext cx="32752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buClr>
                <a:srgbClr val="000000"/>
              </a:buClr>
              <a:buSzPts val="1400"/>
            </a:pPr>
            <a:r>
              <a:rPr lang="es-CO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Por </a:t>
            </a:r>
            <a:r>
              <a:rPr lang="es-CO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CMD</a:t>
            </a:r>
            <a:r>
              <a:rPr lang="es-CO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ejecutar el comando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AC107C29-C7E1-4CBD-B367-9D085489C315}"/>
              </a:ext>
            </a:extLst>
          </p:cNvPr>
          <p:cNvSpPr txBox="1"/>
          <p:nvPr/>
        </p:nvSpPr>
        <p:spPr>
          <a:xfrm>
            <a:off x="2855369" y="1831080"/>
            <a:ext cx="9336631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C:\&gt; </a:t>
            </a:r>
            <a:r>
              <a:rPr lang="es-CO" dirty="0" err="1"/>
              <a:t>conda</a:t>
            </a:r>
            <a:r>
              <a:rPr lang="es-CO" dirty="0"/>
              <a:t> </a:t>
            </a:r>
            <a:r>
              <a:rPr lang="es-CO" dirty="0" err="1"/>
              <a:t>activate</a:t>
            </a:r>
            <a:r>
              <a:rPr lang="es-CO" dirty="0"/>
              <a:t> </a:t>
            </a:r>
            <a:r>
              <a:rPr lang="es-CO" b="1" dirty="0"/>
              <a:t>tensorflow1_15</a:t>
            </a: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4F709877-C404-49F2-900A-EFC9857612B7}"/>
              </a:ext>
            </a:extLst>
          </p:cNvPr>
          <p:cNvSpPr txBox="1"/>
          <p:nvPr/>
        </p:nvSpPr>
        <p:spPr>
          <a:xfrm>
            <a:off x="2855368" y="3244334"/>
            <a:ext cx="9336631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s-CO" dirty="0"/>
              <a:t>(tensorflow1_15) C:\&gt;</a:t>
            </a:r>
            <a:endParaRPr lang="es-CO" b="1" dirty="0"/>
          </a:p>
        </p:txBody>
      </p:sp>
      <p:sp>
        <p:nvSpPr>
          <p:cNvPr id="9" name="Google Shape;78;p69">
            <a:extLst>
              <a:ext uri="{FF2B5EF4-FFF2-40B4-BE49-F238E27FC236}">
                <a16:creationId xmlns:a16="http://schemas.microsoft.com/office/drawing/2014/main" id="{F9C53A00-0C05-4A92-94FE-D73E93E829AE}"/>
              </a:ext>
            </a:extLst>
          </p:cNvPr>
          <p:cNvSpPr txBox="1"/>
          <p:nvPr/>
        </p:nvSpPr>
        <p:spPr>
          <a:xfrm>
            <a:off x="1144619" y="3784167"/>
            <a:ext cx="8102411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Ahora instalaremos la versión de </a:t>
            </a:r>
            <a:r>
              <a:rPr lang="es-CO" sz="1600" dirty="0" err="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</a:t>
            </a: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1.15</a:t>
            </a: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53DC2679-8B14-4A6D-B6C0-511A407CB8C2}"/>
              </a:ext>
            </a:extLst>
          </p:cNvPr>
          <p:cNvSpPr/>
          <p:nvPr/>
        </p:nvSpPr>
        <p:spPr>
          <a:xfrm>
            <a:off x="2855368" y="4313642"/>
            <a:ext cx="9336632" cy="369332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CO" dirty="0"/>
              <a:t>(tensorflow1_15) C:\&gt;pip </a:t>
            </a:r>
            <a:r>
              <a:rPr lang="es-CO" dirty="0" err="1"/>
              <a:t>install</a:t>
            </a:r>
            <a:r>
              <a:rPr lang="es-CO" dirty="0"/>
              <a:t> </a:t>
            </a:r>
            <a:r>
              <a:rPr lang="es-CO" dirty="0" err="1"/>
              <a:t>tensorflow</a:t>
            </a:r>
            <a:r>
              <a:rPr lang="es-CO" dirty="0"/>
              <a:t>==1.15</a:t>
            </a:r>
          </a:p>
        </p:txBody>
      </p:sp>
      <p:sp>
        <p:nvSpPr>
          <p:cNvPr id="10" name="Google Shape;78;p69">
            <a:extLst>
              <a:ext uri="{FF2B5EF4-FFF2-40B4-BE49-F238E27FC236}">
                <a16:creationId xmlns:a16="http://schemas.microsoft.com/office/drawing/2014/main" id="{52263CDB-75A6-472E-8312-18DCA847C9F5}"/>
              </a:ext>
            </a:extLst>
          </p:cNvPr>
          <p:cNvSpPr txBox="1"/>
          <p:nvPr/>
        </p:nvSpPr>
        <p:spPr>
          <a:xfrm>
            <a:off x="1217741" y="5069489"/>
            <a:ext cx="8102411" cy="5847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</a:pPr>
            <a:r>
              <a:rPr lang="es-CO" sz="1600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Tenga un poco de paciencia, se demora unos minutos dependiendo de su conexión a internet y de su CPU.</a:t>
            </a:r>
          </a:p>
        </p:txBody>
      </p:sp>
    </p:spTree>
    <p:extLst>
      <p:ext uri="{BB962C8B-B14F-4D97-AF65-F5344CB8AC3E}">
        <p14:creationId xmlns:p14="http://schemas.microsoft.com/office/powerpoint/2010/main" val="17142599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2CCEC09-1D74-4CAB-B3BC-2D4178B45DE5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Creando grafo inferencial liviano (</a:t>
            </a:r>
            <a:r>
              <a:rPr lang="es-ES" sz="3200" b="1" dirty="0" err="1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tflite</a:t>
            </a:r>
            <a:r>
              <a:rPr lang="es-ES" sz="3200" b="1" dirty="0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s-CO" sz="3200" b="1" dirty="0">
              <a:solidFill>
                <a:srgbClr val="0D527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50BB8728-04D7-4DD2-B05D-D4E4B5B523D3}"/>
              </a:ext>
            </a:extLst>
          </p:cNvPr>
          <p:cNvSpPr txBox="1"/>
          <p:nvPr/>
        </p:nvSpPr>
        <p:spPr>
          <a:xfrm>
            <a:off x="1352282" y="1249251"/>
            <a:ext cx="10637949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3600" dirty="0"/>
              <a:t>Un grafo inferencial requiere computadores con un hardware de alto rendimiento (mínimo un Intel I5 o un ADM A12) y aun así su proceso es lento…..pero en un dispositivo como una Raspberry o un teléfono que tiene menor capacidad de hardware simplemente No se puede ejecutar por eso es necesario convertir el grafo en una versión liviana (</a:t>
            </a:r>
            <a:r>
              <a:rPr lang="es-CO" sz="3600" dirty="0" err="1"/>
              <a:t>tflite</a:t>
            </a:r>
            <a:r>
              <a:rPr lang="es-CO" sz="3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886252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12CCEC09-1D74-4CAB-B3BC-2D4178B45DE5}"/>
              </a:ext>
            </a:extLst>
          </p:cNvPr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b="1" dirty="0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Creando grafo inferencial liviano (</a:t>
            </a:r>
            <a:r>
              <a:rPr lang="es-ES" sz="3200" b="1" dirty="0" err="1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tflite</a:t>
            </a:r>
            <a:r>
              <a:rPr lang="es-ES" sz="3200" b="1" dirty="0">
                <a:solidFill>
                  <a:srgbClr val="0D527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es-CO" sz="3200" b="1" dirty="0">
              <a:solidFill>
                <a:srgbClr val="0D527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0CF56D6-44C1-4D37-A042-F875984DC041}"/>
              </a:ext>
            </a:extLst>
          </p:cNvPr>
          <p:cNvSpPr txBox="1"/>
          <p:nvPr/>
        </p:nvSpPr>
        <p:spPr>
          <a:xfrm>
            <a:off x="1378039" y="1287887"/>
            <a:ext cx="1063795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Descargue los dos archivos que están en la carpeta de Google drive:</a:t>
            </a:r>
          </a:p>
          <a:p>
            <a:endParaRPr lang="es-CO" dirty="0"/>
          </a:p>
          <a:p>
            <a:pPr algn="ctr"/>
            <a:r>
              <a:rPr lang="es-CO" dirty="0"/>
              <a:t>..\</a:t>
            </a:r>
            <a:r>
              <a:rPr lang="es-CO" dirty="0" err="1"/>
              <a:t>deteccion_objectos</a:t>
            </a:r>
            <a:r>
              <a:rPr lang="es-CO" dirty="0"/>
              <a:t>\</a:t>
            </a:r>
            <a:r>
              <a:rPr lang="es-CO" dirty="0" err="1"/>
              <a:t>models</a:t>
            </a:r>
            <a:r>
              <a:rPr lang="es-CO" dirty="0"/>
              <a:t>\</a:t>
            </a:r>
            <a:r>
              <a:rPr lang="es-CO" dirty="0" err="1"/>
              <a:t>research</a:t>
            </a:r>
            <a:r>
              <a:rPr lang="es-CO" dirty="0"/>
              <a:t>\</a:t>
            </a:r>
            <a:r>
              <a:rPr lang="es-CO" b="1" dirty="0" err="1"/>
              <a:t>tflite</a:t>
            </a:r>
            <a:endParaRPr lang="es-CO" b="1" dirty="0"/>
          </a:p>
          <a:p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 err="1"/>
              <a:t>tflite_graph.pb</a:t>
            </a:r>
            <a:endParaRPr lang="es-CO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b="1" dirty="0" err="1"/>
              <a:t>tflite_graph.pbtxt</a:t>
            </a:r>
            <a:endParaRPr lang="es-CO" b="1" dirty="0"/>
          </a:p>
          <a:p>
            <a:endParaRPr lang="es-CO" b="1" dirty="0"/>
          </a:p>
          <a:p>
            <a:r>
              <a:rPr lang="es-CO" dirty="0"/>
              <a:t>Desde la carpeta donde guardo los archivos descargados, ejecute desde </a:t>
            </a:r>
            <a:r>
              <a:rPr lang="es-CO" dirty="0" err="1"/>
              <a:t>CMD</a:t>
            </a:r>
            <a:r>
              <a:rPr lang="es-CO" dirty="0"/>
              <a:t> y estando activado el </a:t>
            </a:r>
            <a:r>
              <a:rPr lang="es-CO" dirty="0" err="1"/>
              <a:t>environment</a:t>
            </a:r>
            <a:r>
              <a:rPr lang="es-CO" dirty="0"/>
              <a:t> de tensorflow1_15: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7A8587A5-B7F4-4924-A6A4-2B41BECDA51D}"/>
              </a:ext>
            </a:extLst>
          </p:cNvPr>
          <p:cNvSpPr/>
          <p:nvPr/>
        </p:nvSpPr>
        <p:spPr>
          <a:xfrm>
            <a:off x="1614197" y="4100460"/>
            <a:ext cx="10577803" cy="1200329"/>
          </a:xfrm>
          <a:prstGeom prst="rect">
            <a:avLst/>
          </a:prstGeom>
          <a:solidFill>
            <a:schemeClr val="accent2"/>
          </a:solidFill>
        </p:spPr>
        <p:txBody>
          <a:bodyPr wrap="square">
            <a:spAutoFit/>
          </a:bodyPr>
          <a:lstStyle/>
          <a:p>
            <a:r>
              <a:rPr lang="es-CO" b="1" dirty="0"/>
              <a:t>(tensorflow1_15) E:\&gt;</a:t>
            </a:r>
            <a:r>
              <a:rPr lang="es-CO" dirty="0"/>
              <a:t> </a:t>
            </a:r>
            <a:r>
              <a:rPr lang="es-CO" dirty="0" err="1"/>
              <a:t>tflite_convert</a:t>
            </a:r>
            <a:r>
              <a:rPr lang="es-CO" dirty="0"/>
              <a:t> --</a:t>
            </a:r>
            <a:r>
              <a:rPr lang="es-CO" dirty="0" err="1"/>
              <a:t>input_shape</a:t>
            </a:r>
            <a:r>
              <a:rPr lang="es-CO" dirty="0"/>
              <a:t>=1,300,300,3 --</a:t>
            </a:r>
            <a:r>
              <a:rPr lang="es-CO" dirty="0" err="1"/>
              <a:t>input_arrays</a:t>
            </a:r>
            <a:r>
              <a:rPr lang="es-CO" dirty="0"/>
              <a:t>=</a:t>
            </a:r>
            <a:r>
              <a:rPr lang="es-CO" dirty="0" err="1"/>
              <a:t>normalized_input_image_tensor</a:t>
            </a:r>
            <a:r>
              <a:rPr lang="es-CO" dirty="0"/>
              <a:t> --</a:t>
            </a:r>
            <a:r>
              <a:rPr lang="es-CO" dirty="0" err="1"/>
              <a:t>output_arrays</a:t>
            </a:r>
            <a:r>
              <a:rPr lang="es-CO" dirty="0"/>
              <a:t>=TFLite_Detection_PostProcess,TFLite_Detection_PostProcess:1,TFLite_Detection_PostProcess:2,TFLite_Detection_PostProcess:3 --</a:t>
            </a:r>
            <a:r>
              <a:rPr lang="es-CO" dirty="0" err="1"/>
              <a:t>allow_custom_ops</a:t>
            </a:r>
            <a:r>
              <a:rPr lang="es-CO" dirty="0"/>
              <a:t> --</a:t>
            </a:r>
            <a:r>
              <a:rPr lang="es-CO" dirty="0" err="1"/>
              <a:t>graph_def_file</a:t>
            </a:r>
            <a:r>
              <a:rPr lang="es-CO" dirty="0"/>
              <a:t>=</a:t>
            </a:r>
            <a:r>
              <a:rPr lang="es-CO" dirty="0" err="1"/>
              <a:t>tflite_graph.pb</a:t>
            </a:r>
            <a:r>
              <a:rPr lang="es-CO" dirty="0"/>
              <a:t> --</a:t>
            </a:r>
            <a:r>
              <a:rPr lang="es-CO" dirty="0" err="1"/>
              <a:t>output_file</a:t>
            </a:r>
            <a:r>
              <a:rPr lang="es-CO" dirty="0"/>
              <a:t>=</a:t>
            </a:r>
            <a:r>
              <a:rPr lang="es-CO" dirty="0" err="1"/>
              <a:t>detect.tflite</a:t>
            </a:r>
            <a:endParaRPr lang="es-CO" dirty="0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C94791AB-B507-49B9-803B-715D3611E018}"/>
              </a:ext>
            </a:extLst>
          </p:cNvPr>
          <p:cNvSpPr txBox="1"/>
          <p:nvPr/>
        </p:nvSpPr>
        <p:spPr>
          <a:xfrm>
            <a:off x="1223493" y="5447763"/>
            <a:ext cx="83712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/>
              <a:t>El proceso le debe crear un archivo llamado: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CO" dirty="0" err="1"/>
              <a:t>Detect.tlite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5518475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1349</Words>
  <Application>Microsoft Office PowerPoint</Application>
  <PresentationFormat>Panorámica</PresentationFormat>
  <Paragraphs>170</Paragraphs>
  <Slides>19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Tema de Office</vt:lpstr>
      <vt:lpstr>1_Tema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Emilia Ines Sandoval Garcia</dc:creator>
  <cp:lastModifiedBy>Luis Fernando Castellanos Guarin</cp:lastModifiedBy>
  <cp:revision>14</cp:revision>
  <dcterms:created xsi:type="dcterms:W3CDTF">2020-01-24T20:50:22Z</dcterms:created>
  <dcterms:modified xsi:type="dcterms:W3CDTF">2020-06-03T03:23:03Z</dcterms:modified>
</cp:coreProperties>
</file>

<file path=docProps/thumbnail.jpeg>
</file>